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4"/>
  </p:notesMasterIdLst>
  <p:sldIdLst>
    <p:sldId id="256" r:id="rId2"/>
    <p:sldId id="257" r:id="rId3"/>
    <p:sldId id="345" r:id="rId4"/>
    <p:sldId id="323" r:id="rId5"/>
    <p:sldId id="347" r:id="rId6"/>
    <p:sldId id="348" r:id="rId7"/>
    <p:sldId id="350" r:id="rId8"/>
    <p:sldId id="371" r:id="rId9"/>
    <p:sldId id="374" r:id="rId10"/>
    <p:sldId id="375" r:id="rId11"/>
    <p:sldId id="372" r:id="rId12"/>
    <p:sldId id="376" r:id="rId13"/>
    <p:sldId id="377" r:id="rId14"/>
    <p:sldId id="370" r:id="rId15"/>
    <p:sldId id="379" r:id="rId16"/>
    <p:sldId id="380" r:id="rId17"/>
    <p:sldId id="378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90" r:id="rId26"/>
    <p:sldId id="391" r:id="rId27"/>
    <p:sldId id="388" r:id="rId28"/>
    <p:sldId id="392" r:id="rId29"/>
    <p:sldId id="393" r:id="rId30"/>
    <p:sldId id="389" r:id="rId31"/>
    <p:sldId id="394" r:id="rId32"/>
    <p:sldId id="3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D86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2191" autoAdjust="0"/>
  </p:normalViewPr>
  <p:slideViewPr>
    <p:cSldViewPr snapToGrid="0">
      <p:cViewPr varScale="1">
        <p:scale>
          <a:sx n="79" d="100"/>
          <a:sy n="79" d="100"/>
        </p:scale>
        <p:origin x="869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ACE55-046B-420E-9D09-ED4D54F813C0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8F923-0A7A-4C9D-9E79-46339B4E1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31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37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876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159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482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54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725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424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476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202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485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05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013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596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777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46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367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800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41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885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468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309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55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051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081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167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537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70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92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74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8F923-0A7A-4C9D-9E79-46339B4E1B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74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9877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1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5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294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89233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57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69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81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33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44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673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247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058F6-75F1-486F-8D64-20CCD865E0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興中計畫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451A8F-95CE-4AA7-9A98-872FA125F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742" y="4181158"/>
            <a:ext cx="9144000" cy="1655762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2025.07.25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報告者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林庭毅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6C0958-90BD-4770-BFA4-404B3A8D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5836-0612-4007-836C-DAB6D74619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24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散布圖觀察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疾病與單一因子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10678FA-C986-4CE0-99F6-D8BEA3C056A9}"/>
              </a:ext>
            </a:extLst>
          </p:cNvPr>
          <p:cNvGrpSpPr/>
          <p:nvPr/>
        </p:nvGrpSpPr>
        <p:grpSpPr>
          <a:xfrm>
            <a:off x="1669153" y="2673840"/>
            <a:ext cx="9763041" cy="4184160"/>
            <a:chOff x="1371599" y="2673840"/>
            <a:chExt cx="9763041" cy="418416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FC6D1CA-9F68-405B-980A-43A530FC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2673840"/>
              <a:ext cx="4881520" cy="418416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2368D68-ACC8-4B63-95BA-364E0E8F1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120" y="2673840"/>
              <a:ext cx="4881520" cy="4184160"/>
            </a:xfrm>
            <a:prstGeom prst="rect">
              <a:avLst/>
            </a:prstGeom>
          </p:spPr>
        </p:pic>
      </p:grp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EE6BF80B-23E0-48AD-867B-D73BFCB0C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2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散布圖觀察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疾病與單一因子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37CC2C8-9CA1-465A-AF58-9690398AEE5B}"/>
              </a:ext>
            </a:extLst>
          </p:cNvPr>
          <p:cNvGrpSpPr/>
          <p:nvPr/>
        </p:nvGrpSpPr>
        <p:grpSpPr>
          <a:xfrm>
            <a:off x="1704353" y="2704011"/>
            <a:ext cx="9692642" cy="4153989"/>
            <a:chOff x="1371599" y="2704011"/>
            <a:chExt cx="9692642" cy="4153989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BF445CB-D8A4-4AAF-BABE-92286BA59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2704011"/>
              <a:ext cx="4846321" cy="415398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63452FA-F7A7-4ED2-9897-C29578760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20" y="2704011"/>
              <a:ext cx="4846321" cy="4153989"/>
            </a:xfrm>
            <a:prstGeom prst="rect">
              <a:avLst/>
            </a:prstGeom>
          </p:spPr>
        </p:pic>
      </p:grp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49C2ED7-4BBF-4267-A9B2-6195297BFB83}"/>
              </a:ext>
            </a:extLst>
          </p:cNvPr>
          <p:cNvSpPr/>
          <p:nvPr/>
        </p:nvSpPr>
        <p:spPr>
          <a:xfrm>
            <a:off x="2049375" y="3571241"/>
            <a:ext cx="9002598" cy="1722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初步發現過敏性鼻炎、上呼吸道感染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急性鼻竇炎、急性支氣管炎與空汙的相關性較高</a:t>
            </a:r>
          </a:p>
        </p:txBody>
      </p:sp>
    </p:spTree>
    <p:extLst>
      <p:ext uri="{BB962C8B-B14F-4D97-AF65-F5344CB8AC3E}">
        <p14:creationId xmlns:p14="http://schemas.microsoft.com/office/powerpoint/2010/main" val="191784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散布圖觀察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單一疾病與其他因子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29CDD9-88BC-4DD2-9CAB-A765E36C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3F491CC-1D06-4FF4-BC70-A0A47D029465}"/>
              </a:ext>
            </a:extLst>
          </p:cNvPr>
          <p:cNvGrpSpPr/>
          <p:nvPr/>
        </p:nvGrpSpPr>
        <p:grpSpPr>
          <a:xfrm>
            <a:off x="1755147" y="2747548"/>
            <a:ext cx="9591054" cy="4110452"/>
            <a:chOff x="1300473" y="2747548"/>
            <a:chExt cx="9591054" cy="411045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175D8F5-34E6-49E6-9E6C-546E76F8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473" y="2747548"/>
              <a:ext cx="4795527" cy="4110452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D88621E-008C-4246-825A-23CEF8B63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747548"/>
              <a:ext cx="4795527" cy="4110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897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散布圖觀察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單一疾病與其他因子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29CDD9-88BC-4DD2-9CAB-A765E36C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20ACF6E-21CB-4940-A27B-487E7CE15E4E}"/>
              </a:ext>
            </a:extLst>
          </p:cNvPr>
          <p:cNvGrpSpPr/>
          <p:nvPr/>
        </p:nvGrpSpPr>
        <p:grpSpPr>
          <a:xfrm>
            <a:off x="1761063" y="2661919"/>
            <a:ext cx="9790856" cy="4196081"/>
            <a:chOff x="1371599" y="2661919"/>
            <a:chExt cx="9790856" cy="419608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8997FC8-5E5F-4C38-83EE-8D20E5FFD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2661920"/>
              <a:ext cx="4895427" cy="419608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E5B9DE8-4F94-4FAF-A38B-87C2893B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7027" y="2661919"/>
              <a:ext cx="4895428" cy="4196081"/>
            </a:xfrm>
            <a:prstGeom prst="rect">
              <a:avLst/>
            </a:prstGeom>
          </p:spPr>
        </p:pic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2F55A05-6233-4858-B0AF-F122FC996D17}"/>
              </a:ext>
            </a:extLst>
          </p:cNvPr>
          <p:cNvSpPr/>
          <p:nvPr/>
        </p:nvSpPr>
        <p:spPr>
          <a:xfrm>
            <a:off x="2049374" y="3571241"/>
            <a:ext cx="9431425" cy="1722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以過敏性鼻炎為例，一個疾病若和其中一個空汙因子有關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則和其他空汙因子通常存在正相關的關係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60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空汙因子重要性分析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29CDD9-88BC-4DD2-9CAB-A765E36C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存在四種和空汙較相關的呼吸道疾病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空汙因子對四種疾病存在正相關關係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Forest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分析各空汙因子對於就診比例的重要程度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Random Forest Regression. Random Forest Regression is a… | by Chaya | Level  Up Coding">
            <a:extLst>
              <a:ext uri="{FF2B5EF4-FFF2-40B4-BE49-F238E27FC236}">
                <a16:creationId xmlns:a16="http://schemas.microsoft.com/office/drawing/2014/main" id="{5E8B4F26-EED0-439C-982D-25E9BD03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336" y="3617259"/>
            <a:ext cx="54006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167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 Tree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29CDD9-88BC-4DD2-9CAB-A765E36C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一種可以用於做迴歸分析的機器學習演算法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從根節點開始，考慮所有特徵與切割點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選擇一種可以讓群內誤差最小的切法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以預測房價為例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buSzPct val="80000"/>
              <a:buFont typeface="Wingdings" panose="05000000000000000000" pitchFamily="2" charset="2"/>
              <a:buChar char="n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B3B783-16B9-4CB4-8631-36C6A605E866}"/>
              </a:ext>
            </a:extLst>
          </p:cNvPr>
          <p:cNvSpPr/>
          <p:nvPr/>
        </p:nvSpPr>
        <p:spPr>
          <a:xfrm>
            <a:off x="5534004" y="3909448"/>
            <a:ext cx="1267968" cy="499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面積</a:t>
            </a:r>
            <a:r>
              <a:rPr lang="en-US" altLang="zh-TW" dirty="0">
                <a:solidFill>
                  <a:schemeClr val="tx1"/>
                </a:solidFill>
              </a:rPr>
              <a:t>&gt;30?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DC4CB3C-4D41-4F25-B379-E14F818E3EF1}"/>
              </a:ext>
            </a:extLst>
          </p:cNvPr>
          <p:cNvSpPr/>
          <p:nvPr/>
        </p:nvSpPr>
        <p:spPr>
          <a:xfrm>
            <a:off x="6624666" y="4824984"/>
            <a:ext cx="1267968" cy="499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房間數</a:t>
            </a:r>
            <a:r>
              <a:rPr lang="en-US" altLang="zh-TW" dirty="0">
                <a:solidFill>
                  <a:schemeClr val="tx1"/>
                </a:solidFill>
              </a:rPr>
              <a:t>&gt;3?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4EF2B0B-C058-493C-B600-246596BE3903}"/>
              </a:ext>
            </a:extLst>
          </p:cNvPr>
          <p:cNvSpPr/>
          <p:nvPr/>
        </p:nvSpPr>
        <p:spPr>
          <a:xfrm>
            <a:off x="4491588" y="4824984"/>
            <a:ext cx="1267968" cy="4998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500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0DA1811-C2B2-4500-8233-55FCB14AEB6C}"/>
              </a:ext>
            </a:extLst>
          </p:cNvPr>
          <p:cNvSpPr/>
          <p:nvPr/>
        </p:nvSpPr>
        <p:spPr>
          <a:xfrm>
            <a:off x="5621627" y="5672328"/>
            <a:ext cx="1267968" cy="4998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900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631D15C-9A01-4D83-81E5-A66C7424DAA0}"/>
              </a:ext>
            </a:extLst>
          </p:cNvPr>
          <p:cNvSpPr/>
          <p:nvPr/>
        </p:nvSpPr>
        <p:spPr>
          <a:xfrm>
            <a:off x="7743035" y="5672328"/>
            <a:ext cx="1267968" cy="4998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1200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F9B9ADBA-1838-46C0-8CAB-DCC055A90BA1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 rot="5400000">
            <a:off x="5438948" y="4095944"/>
            <a:ext cx="415664" cy="104241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1FE86269-AF53-4AE9-9068-0F58888F571A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 rot="16200000" flipH="1">
            <a:off x="6505487" y="4071821"/>
            <a:ext cx="415664" cy="109066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9EF0FEE7-90C2-4CDC-B069-DDCC6E794301}"/>
              </a:ext>
            </a:extLst>
          </p:cNvPr>
          <p:cNvCxnSpPr>
            <a:stCxn id="35" idx="2"/>
            <a:endCxn id="37" idx="0"/>
          </p:cNvCxnSpPr>
          <p:nvPr/>
        </p:nvCxnSpPr>
        <p:spPr>
          <a:xfrm rot="5400000">
            <a:off x="6583395" y="4997073"/>
            <a:ext cx="347472" cy="100303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4C4949BB-90F0-48A0-8FAD-C0B3654C9056}"/>
              </a:ext>
            </a:extLst>
          </p:cNvPr>
          <p:cNvCxnSpPr>
            <a:stCxn id="35" idx="2"/>
            <a:endCxn id="38" idx="0"/>
          </p:cNvCxnSpPr>
          <p:nvPr/>
        </p:nvCxnSpPr>
        <p:spPr>
          <a:xfrm rot="16200000" flipH="1">
            <a:off x="7644098" y="4939407"/>
            <a:ext cx="347472" cy="111836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48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 Tree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29CDD9-88BC-4DD2-9CAB-A765E36C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模型會學習如何拆分，可以讓最後預測出來的值接近實際值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過程中可以得知哪個因素對於預測是重要的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Forest =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考慮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多個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 Tree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的結果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6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Forest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分析因子重要程度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47898C-8521-42B1-9F9F-B51FAC524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19" y="2769945"/>
            <a:ext cx="5450740" cy="40880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47FAFA-3CAC-4217-A285-BFDEFA8B5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59" y="2769944"/>
            <a:ext cx="5450741" cy="4088056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E753863F-144D-46CD-9CC7-C9C10A13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計算各空氣因子在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0-4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週延遲下對於某疾病的重要程度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559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Forest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分析因子重要程度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E753863F-144D-46CD-9CC7-C9C10A13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計算各空氣因子在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0-4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週延遲下對於某疾病的重要程度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F5B54B-3271-47F7-B37C-2A78C9407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37" y="2752927"/>
            <a:ext cx="5473431" cy="41050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740138-64B8-440B-9B2C-0FDA27EC2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70" y="2752928"/>
            <a:ext cx="5473430" cy="41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2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Forest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分析因子重要程度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E753863F-144D-46CD-9CC7-C9C10A13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計算各空氣因子在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0-4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週延遲下對於某疾病的重要程度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9546A8-8EA8-4A36-8B3A-A244C9DCA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1" y="2594847"/>
            <a:ext cx="5684204" cy="42631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B18940-1BB9-4DB4-9CD1-B0E871A3B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95" y="2594846"/>
            <a:ext cx="5684205" cy="42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6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0A482B28-C7AD-49C7-8E76-5C168416939C}"/>
              </a:ext>
            </a:extLst>
          </p:cNvPr>
          <p:cNvSpPr txBox="1">
            <a:spLocks/>
          </p:cNvSpPr>
          <p:nvPr/>
        </p:nvSpPr>
        <p:spPr>
          <a:xfrm>
            <a:off x="1371599" y="685800"/>
            <a:ext cx="10358151" cy="1017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本次進度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2ABFB11E-1CA1-4C28-958D-10B670452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改以大區域就診人數比例分析關係性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分析其他空汙因子與就診人數比例的關係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529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Forest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分析因子重要程度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E753863F-144D-46CD-9CC7-C9C10A13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計算各空氣因子在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0-4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週延遲下對於某疾病的重要程度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037791-D000-4A06-A182-F4712BAE0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1" y="2689692"/>
            <a:ext cx="5557744" cy="41683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6104AB-1864-496B-8B33-88C88181B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55" y="2689691"/>
            <a:ext cx="5557745" cy="416830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1BD761A-386D-4C2E-9163-319DA11E9FFE}"/>
              </a:ext>
            </a:extLst>
          </p:cNvPr>
          <p:cNvSpPr/>
          <p:nvPr/>
        </p:nvSpPr>
        <p:spPr>
          <a:xfrm>
            <a:off x="2587466" y="3697702"/>
            <a:ext cx="7926415" cy="1722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在不同延遲下，因子重要程度排名大同小異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二氧化氮在所有情況皆是重要程度最高的因子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90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與過敏性鼻炎就診比例之相關性分析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E753863F-144D-46CD-9CC7-C9C10A13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計算五大區域的就診比例，對於哪個延遲週數有最大的相關性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9B3F60-32C5-46BA-88FD-4647F0192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89" y="2389089"/>
            <a:ext cx="5213730" cy="44689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073176-7CB5-427F-946C-5DB6F5577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19" y="2389088"/>
            <a:ext cx="5213731" cy="4468912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9D562B8-547B-4A9C-A94A-19162BEA2FFE}"/>
              </a:ext>
            </a:extLst>
          </p:cNvPr>
          <p:cNvSpPr/>
          <p:nvPr/>
        </p:nvSpPr>
        <p:spPr>
          <a:xfrm>
            <a:off x="2478232" y="3892255"/>
            <a:ext cx="8144883" cy="1722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在中彰投這個地區，過敏性鼻炎的就診人數反映了不到一週的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攝入，每多攝入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ppm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，一週內就診人數約會增加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0.0165‰</a:t>
            </a:r>
          </a:p>
        </p:txBody>
      </p:sp>
    </p:spTree>
    <p:extLst>
      <p:ext uri="{BB962C8B-B14F-4D97-AF65-F5344CB8AC3E}">
        <p14:creationId xmlns:p14="http://schemas.microsoft.com/office/powerpoint/2010/main" val="133802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與過敏性鼻炎就診比例之相關性分析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150F8E-B6C6-40E3-9A13-EE8BBA6B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20" y="2494444"/>
            <a:ext cx="5090815" cy="43635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142A92-BFC5-46AF-89A2-C2BA5CC50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35" y="2494444"/>
            <a:ext cx="5090815" cy="4363556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12C80F2-3863-4EE2-8FE1-871408160E36}"/>
              </a:ext>
            </a:extLst>
          </p:cNvPr>
          <p:cNvSpPr/>
          <p:nvPr/>
        </p:nvSpPr>
        <p:spPr>
          <a:xfrm>
            <a:off x="2478232" y="3892255"/>
            <a:ext cx="8144883" cy="1722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在高屏這個地區，過敏性鼻炎的就診人數反映了一週前的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攝入，每多攝入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ppm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，下週的就診人數約會增加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0.0154‰</a:t>
            </a:r>
          </a:p>
        </p:txBody>
      </p:sp>
    </p:spTree>
    <p:extLst>
      <p:ext uri="{BB962C8B-B14F-4D97-AF65-F5344CB8AC3E}">
        <p14:creationId xmlns:p14="http://schemas.microsoft.com/office/powerpoint/2010/main" val="48775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與過敏性鼻炎就診比例之相關性分析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E48BD3-A0D9-4171-87B3-F533087DD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47" y="2411255"/>
            <a:ext cx="5051905" cy="43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89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上呼吸道感染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876009-F481-4C72-AC53-31269D01E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8" y="2135910"/>
            <a:ext cx="5509105" cy="47220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5DA019-BB1C-4127-869D-E9D89C195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073" y="2135910"/>
            <a:ext cx="5509105" cy="47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4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上呼吸道感染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3EED6A-1242-4ADB-B5F6-1C10EC6E7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54" y="2042809"/>
            <a:ext cx="5617723" cy="48151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26B259-7AB3-413A-8571-6CDCB5C9A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78" y="2042809"/>
            <a:ext cx="56007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8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上呼吸道感染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3D541D-2132-447A-911C-733DE6048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58" y="1703294"/>
            <a:ext cx="6013824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97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急性支氣管炎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AD8473-104E-4522-A527-365B3F4FB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24" y="2057400"/>
            <a:ext cx="5600699" cy="48005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E041A9-1569-4BCA-B2C6-CC93E35D1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25" y="2057401"/>
            <a:ext cx="560069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30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急性支氣管炎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64BE0-B449-4471-A24C-53FF74A65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359" y="2055746"/>
            <a:ext cx="5602630" cy="48022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463F11-EF43-4DE5-92EB-54F5F9C2C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29" y="2055745"/>
            <a:ext cx="5602630" cy="480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91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急性支氣管炎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E83E50-C821-4F3B-BCD2-E9A5F1F33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68" y="1703294"/>
            <a:ext cx="6013824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9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1A2A81-257A-4951-A9DF-451A7D86E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將就診人數轉換為就診人數比例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避免人口密度影響關係性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例如</a:t>
            </a:r>
            <a:r>
              <a:rPr lang="en-US" altLang="zh-TW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IDW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網格做結合，得到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PM2.5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攝入量與就診比例關係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2BB5722-FB0E-4C80-AECF-A921976E2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454067"/>
              </p:ext>
            </p:extLst>
          </p:nvPr>
        </p:nvGraphicFramePr>
        <p:xfrm>
          <a:off x="2962774" y="3574854"/>
          <a:ext cx="7175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122">
                  <a:extLst>
                    <a:ext uri="{9D8B030D-6E8A-4147-A177-3AD203B41FA5}">
                      <a16:colId xmlns:a16="http://schemas.microsoft.com/office/drawing/2014/main" val="3455540009"/>
                    </a:ext>
                  </a:extLst>
                </a:gridCol>
                <a:gridCol w="1998482">
                  <a:extLst>
                    <a:ext uri="{9D8B030D-6E8A-4147-A177-3AD203B41FA5}">
                      <a16:colId xmlns:a16="http://schemas.microsoft.com/office/drawing/2014/main" val="929147574"/>
                    </a:ext>
                  </a:extLst>
                </a:gridCol>
                <a:gridCol w="1272619">
                  <a:extLst>
                    <a:ext uri="{9D8B030D-6E8A-4147-A177-3AD203B41FA5}">
                      <a16:colId xmlns:a16="http://schemas.microsoft.com/office/drawing/2014/main" val="1511862234"/>
                    </a:ext>
                  </a:extLst>
                </a:gridCol>
                <a:gridCol w="1385740">
                  <a:extLst>
                    <a:ext uri="{9D8B030D-6E8A-4147-A177-3AD203B41FA5}">
                      <a16:colId xmlns:a16="http://schemas.microsoft.com/office/drawing/2014/main" val="1162249668"/>
                    </a:ext>
                  </a:extLst>
                </a:gridCol>
                <a:gridCol w="1630837">
                  <a:extLst>
                    <a:ext uri="{9D8B030D-6E8A-4147-A177-3AD203B41FA5}">
                      <a16:colId xmlns:a16="http://schemas.microsoft.com/office/drawing/2014/main" val="1182544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PM2.5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月攝入量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就診人數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地區人數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就診人數比例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06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52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601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43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急性鼻竇炎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9AD9F8-497A-40A0-BE81-313DB25A6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94" y="2208179"/>
            <a:ext cx="5424791" cy="46498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552AD8-9ABD-4A43-A712-BF18674C8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02" y="2208178"/>
            <a:ext cx="5424792" cy="46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10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急性鼻竇炎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5E50FC-8152-47A2-8694-9FDFEC0D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38" y="2053482"/>
            <a:ext cx="5605271" cy="48045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719F76-62AB-49D5-9A5F-454A53A93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7" y="2053482"/>
            <a:ext cx="5605271" cy="480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8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急性鼻竇炎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05B8EF-9FF7-4659-9A5B-F41D0A0AA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75" y="1703294"/>
            <a:ext cx="5946850" cy="50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1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資料處理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29CDD9-88BC-4DD2-9CAB-A765E36C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將台灣分為五群做分析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消除就診人數統計不精確問題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預想</a:t>
            </a:r>
            <a:r>
              <a:rPr lang="en-US" altLang="zh-TW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彰化人到台中看病、桃園人到台北看病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最差</a:t>
            </a:r>
            <a:r>
              <a:rPr lang="en-US" altLang="zh-TW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台南人住台北看病，但就診人數算在台南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討論疾病滯後性關係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不會因為空氣變差，馬上就發病就診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視疾病不同會有不同滯後關係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A80D81-BD4C-4A51-AB42-CB90851F3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7113" r="6241" b="2887"/>
          <a:stretch/>
        </p:blipFill>
        <p:spPr>
          <a:xfrm>
            <a:off x="9488651" y="2365342"/>
            <a:ext cx="2456109" cy="41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9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29CDD9-88BC-4DD2-9CAB-A765E36C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總體關係性指標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Pearson</a:t>
            </a:r>
            <a:r>
              <a:rPr lang="en-US" altLang="zh-TW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衡量線性關係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相關係數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Spearman</a:t>
            </a:r>
            <a:r>
              <a:rPr lang="en-US" altLang="zh-TW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衡量單調關係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較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Pearson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寬鬆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區域關係性指標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迴歸直線斜率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PM2.5</a:t>
            </a:r>
            <a:r>
              <a:rPr lang="zh-TW" altLang="en-US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 </a:t>
            </a:r>
            <a:r>
              <a:rPr lang="el-GR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μ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g/m³</a:t>
            </a:r>
            <a:r>
              <a:rPr lang="zh-TW" altLang="en-US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，就診人數比 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多少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‰</a:t>
            </a: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EBC0FCF-DDFE-4042-B49D-A54AC8D9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衡量相關性之指標</a:t>
            </a:r>
          </a:p>
        </p:txBody>
      </p:sp>
    </p:spTree>
    <p:extLst>
      <p:ext uri="{BB962C8B-B14F-4D97-AF65-F5344CB8AC3E}">
        <p14:creationId xmlns:p14="http://schemas.microsoft.com/office/powerpoint/2010/main" val="65748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滯後分析方法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PM2.5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29CDD9-88BC-4DD2-9CAB-A765E36C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對每疾病的資料做時間點與對應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PM2.5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濃度值的平移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F47818B-1826-4D38-9CF3-6DDA38A8F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12247"/>
              </p:ext>
            </p:extLst>
          </p:nvPr>
        </p:nvGraphicFramePr>
        <p:xfrm>
          <a:off x="2261647" y="2503043"/>
          <a:ext cx="7668705" cy="349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931">
                  <a:extLst>
                    <a:ext uri="{9D8B030D-6E8A-4147-A177-3AD203B41FA5}">
                      <a16:colId xmlns:a16="http://schemas.microsoft.com/office/drawing/2014/main" val="68888434"/>
                    </a:ext>
                  </a:extLst>
                </a:gridCol>
                <a:gridCol w="1111238">
                  <a:extLst>
                    <a:ext uri="{9D8B030D-6E8A-4147-A177-3AD203B41FA5}">
                      <a16:colId xmlns:a16="http://schemas.microsoft.com/office/drawing/2014/main" val="2970713698"/>
                    </a:ext>
                  </a:extLst>
                </a:gridCol>
                <a:gridCol w="1261719">
                  <a:extLst>
                    <a:ext uri="{9D8B030D-6E8A-4147-A177-3AD203B41FA5}">
                      <a16:colId xmlns:a16="http://schemas.microsoft.com/office/drawing/2014/main" val="3978849193"/>
                    </a:ext>
                  </a:extLst>
                </a:gridCol>
                <a:gridCol w="2720864">
                  <a:extLst>
                    <a:ext uri="{9D8B030D-6E8A-4147-A177-3AD203B41FA5}">
                      <a16:colId xmlns:a16="http://schemas.microsoft.com/office/drawing/2014/main" val="1421537956"/>
                    </a:ext>
                  </a:extLst>
                </a:gridCol>
                <a:gridCol w="1527953">
                  <a:extLst>
                    <a:ext uri="{9D8B030D-6E8A-4147-A177-3AD203B41FA5}">
                      <a16:colId xmlns:a16="http://schemas.microsoft.com/office/drawing/2014/main" val="254965668"/>
                    </a:ext>
                  </a:extLst>
                </a:gridCol>
              </a:tblGrid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week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case_per_capita</a:t>
                      </a: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(‰)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PM2.5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3184617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198.22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3648459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162.66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1126745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179.76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4554685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136.08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7952352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6.46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106.38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6184029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9.33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257.3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029353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157.54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1356741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241.52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7280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67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滯後分析方法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PM2.5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3A10ADDC-5EB6-41AD-A684-26C2E14B2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92648"/>
              </p:ext>
            </p:extLst>
          </p:nvPr>
        </p:nvGraphicFramePr>
        <p:xfrm>
          <a:off x="2261647" y="2503043"/>
          <a:ext cx="7668705" cy="3877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931">
                  <a:extLst>
                    <a:ext uri="{9D8B030D-6E8A-4147-A177-3AD203B41FA5}">
                      <a16:colId xmlns:a16="http://schemas.microsoft.com/office/drawing/2014/main" val="68888434"/>
                    </a:ext>
                  </a:extLst>
                </a:gridCol>
                <a:gridCol w="1111238">
                  <a:extLst>
                    <a:ext uri="{9D8B030D-6E8A-4147-A177-3AD203B41FA5}">
                      <a16:colId xmlns:a16="http://schemas.microsoft.com/office/drawing/2014/main" val="2970713698"/>
                    </a:ext>
                  </a:extLst>
                </a:gridCol>
                <a:gridCol w="1261719">
                  <a:extLst>
                    <a:ext uri="{9D8B030D-6E8A-4147-A177-3AD203B41FA5}">
                      <a16:colId xmlns:a16="http://schemas.microsoft.com/office/drawing/2014/main" val="3978849193"/>
                    </a:ext>
                  </a:extLst>
                </a:gridCol>
                <a:gridCol w="2720864">
                  <a:extLst>
                    <a:ext uri="{9D8B030D-6E8A-4147-A177-3AD203B41FA5}">
                      <a16:colId xmlns:a16="http://schemas.microsoft.com/office/drawing/2014/main" val="1421537956"/>
                    </a:ext>
                  </a:extLst>
                </a:gridCol>
                <a:gridCol w="1527953">
                  <a:extLst>
                    <a:ext uri="{9D8B030D-6E8A-4147-A177-3AD203B41FA5}">
                      <a16:colId xmlns:a16="http://schemas.microsoft.com/office/drawing/2014/main" val="254965668"/>
                    </a:ext>
                  </a:extLst>
                </a:gridCol>
              </a:tblGrid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week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case_per_capita</a:t>
                      </a: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(‰)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PM2.5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3184617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sng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3648459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198.22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1126745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162.66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4554685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179.76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7952352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6.46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136.08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6184029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9.33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106.38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029353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257.3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1356741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中彰投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157.54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7280363"/>
                  </a:ext>
                </a:extLst>
              </a:tr>
              <a:tr h="387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i="0" u="none" strike="sng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241.52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6830195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13CE38B-390B-4927-A7F8-28F7E3D19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對每疾病的資料做時間點與對應</a:t>
            </a:r>
            <a:r>
              <a:rPr lang="en-US" altLang="zh-TW" sz="2800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PM2.5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濃度值的平移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739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散布圖觀察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疾病與單一因子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29CDD9-88BC-4DD2-9CAB-A765E36C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3AC4039-08AF-4DC4-91BF-F9EFEFBDB990}"/>
              </a:ext>
            </a:extLst>
          </p:cNvPr>
          <p:cNvGrpSpPr/>
          <p:nvPr/>
        </p:nvGrpSpPr>
        <p:grpSpPr>
          <a:xfrm>
            <a:off x="1672076" y="2670771"/>
            <a:ext cx="9757195" cy="4187229"/>
            <a:chOff x="1972555" y="2670771"/>
            <a:chExt cx="9757195" cy="418722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2679CA3-B3DD-45E2-837C-B102D1DD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555" y="2681920"/>
              <a:ext cx="4872094" cy="417608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92EF6D4-E6C2-4EB5-BC40-5781A1DC7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649" y="2670771"/>
              <a:ext cx="4885101" cy="4187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824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2EEC8-34F2-4E47-8BF8-272E26F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58151" cy="1017494"/>
          </a:xfrm>
        </p:spPr>
        <p:txBody>
          <a:bodyPr anchor="ctr"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散布圖觀察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疾病與單一因子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2E311F2-8869-4014-A0BD-BE77A4F4059C}"/>
              </a:ext>
            </a:extLst>
          </p:cNvPr>
          <p:cNvGrpSpPr/>
          <p:nvPr/>
        </p:nvGrpSpPr>
        <p:grpSpPr>
          <a:xfrm>
            <a:off x="1607101" y="2620652"/>
            <a:ext cx="9887146" cy="4237348"/>
            <a:chOff x="1245903" y="2620652"/>
            <a:chExt cx="9887146" cy="423734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D723AA9-8B28-4F11-9E46-2A7F163F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903" y="2620652"/>
              <a:ext cx="4943573" cy="4237348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88D20E0-E73F-4423-982A-7AEE7BD9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476" y="2620652"/>
              <a:ext cx="4943573" cy="4237348"/>
            </a:xfrm>
            <a:prstGeom prst="rect">
              <a:avLst/>
            </a:prstGeom>
          </p:spPr>
        </p:pic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EF569BE-E458-4745-8F34-6177E9BB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553"/>
            <a:ext cx="10358152" cy="4661647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n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023524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BC0DA018-52CD-4D40-923A-A7B8BB48F337}" vid="{A71AA644-187E-4E88-B55A-6D83554A615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1480</TotalTime>
  <Words>926</Words>
  <Application>Microsoft Office PowerPoint</Application>
  <PresentationFormat>寬螢幕</PresentationFormat>
  <Paragraphs>226</Paragraphs>
  <Slides>32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標楷體</vt:lpstr>
      <vt:lpstr>Calibri</vt:lpstr>
      <vt:lpstr>Franklin Gothic Book</vt:lpstr>
      <vt:lpstr>Times New Roman</vt:lpstr>
      <vt:lpstr>Wingdings</vt:lpstr>
      <vt:lpstr>佈景主題1</vt:lpstr>
      <vt:lpstr>興中計畫(13)</vt:lpstr>
      <vt:lpstr>PowerPoint 簡報</vt:lpstr>
      <vt:lpstr>資料處理</vt:lpstr>
      <vt:lpstr>資料處理</vt:lpstr>
      <vt:lpstr>衡量相關性之指標</vt:lpstr>
      <vt:lpstr>滯後分析方法–以PM2.5為例</vt:lpstr>
      <vt:lpstr>滯後分析方法–以PM2.5為例</vt:lpstr>
      <vt:lpstr>散布圖觀察–疾病與單一因子</vt:lpstr>
      <vt:lpstr>散布圖觀察–疾病與單一因子</vt:lpstr>
      <vt:lpstr>散布圖觀察–疾病與單一因子</vt:lpstr>
      <vt:lpstr>散布圖觀察–疾病與單一因子</vt:lpstr>
      <vt:lpstr>散布圖觀察–單一疾病與其他因子</vt:lpstr>
      <vt:lpstr>散布圖觀察–單一疾病與其他因子</vt:lpstr>
      <vt:lpstr>空汙因子重要性分析</vt:lpstr>
      <vt:lpstr>Decision Tree決策樹</vt:lpstr>
      <vt:lpstr>Decision Tree決策樹</vt:lpstr>
      <vt:lpstr>Random Forest分析因子重要程度</vt:lpstr>
      <vt:lpstr>Random Forest分析因子重要程度</vt:lpstr>
      <vt:lpstr>Random Forest分析因子重要程度</vt:lpstr>
      <vt:lpstr>Random Forest分析因子重要程度</vt:lpstr>
      <vt:lpstr>NO2與過敏性鼻炎就診比例之相關性分析</vt:lpstr>
      <vt:lpstr>NO2與過敏性鼻炎就診比例之相關性分析</vt:lpstr>
      <vt:lpstr>NO2與過敏性鼻炎就診比例之相關性分析</vt:lpstr>
      <vt:lpstr>NO2–上呼吸道感染</vt:lpstr>
      <vt:lpstr>NO2–上呼吸道感染</vt:lpstr>
      <vt:lpstr>NO2–上呼吸道感染</vt:lpstr>
      <vt:lpstr>NO2–急性支氣管炎</vt:lpstr>
      <vt:lpstr>NO2–急性支氣管炎</vt:lpstr>
      <vt:lpstr>NO2–急性支氣管炎</vt:lpstr>
      <vt:lpstr>NO2–急性鼻竇炎</vt:lpstr>
      <vt:lpstr>NO2–急性鼻竇炎</vt:lpstr>
      <vt:lpstr>NO2–急性鼻竇炎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興中計畫(七)</dc:title>
  <dc:creator>佳政 何</dc:creator>
  <cp:lastModifiedBy>庭毅 林</cp:lastModifiedBy>
  <cp:revision>250</cp:revision>
  <dcterms:created xsi:type="dcterms:W3CDTF">2025-02-20T16:43:42Z</dcterms:created>
  <dcterms:modified xsi:type="dcterms:W3CDTF">2025-07-21T11:57:25Z</dcterms:modified>
</cp:coreProperties>
</file>